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91" r:id="rId2"/>
    <p:sldId id="273" r:id="rId3"/>
    <p:sldId id="337" r:id="rId4"/>
    <p:sldId id="333" r:id="rId5"/>
    <p:sldId id="335" r:id="rId6"/>
    <p:sldId id="334" r:id="rId7"/>
    <p:sldId id="338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309" r:id="rId17"/>
    <p:sldId id="285" r:id="rId18"/>
    <p:sldId id="332" r:id="rId19"/>
    <p:sldId id="288" r:id="rId20"/>
    <p:sldId id="289" r:id="rId21"/>
    <p:sldId id="339" r:id="rId22"/>
    <p:sldId id="340" r:id="rId23"/>
    <p:sldId id="344" r:id="rId24"/>
    <p:sldId id="345" r:id="rId25"/>
    <p:sldId id="343" r:id="rId26"/>
    <p:sldId id="290" r:id="rId27"/>
    <p:sldId id="256" r:id="rId28"/>
    <p:sldId id="310" r:id="rId29"/>
    <p:sldId id="311" r:id="rId30"/>
    <p:sldId id="312" r:id="rId31"/>
    <p:sldId id="313" r:id="rId32"/>
    <p:sldId id="314" r:id="rId33"/>
    <p:sldId id="316" r:id="rId34"/>
    <p:sldId id="317" r:id="rId35"/>
    <p:sldId id="318" r:id="rId36"/>
    <p:sldId id="319" r:id="rId37"/>
    <p:sldId id="321" r:id="rId38"/>
    <p:sldId id="322" r:id="rId39"/>
    <p:sldId id="323" r:id="rId40"/>
    <p:sldId id="324" r:id="rId41"/>
    <p:sldId id="325" r:id="rId42"/>
    <p:sldId id="32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9327-9189-4733-B680-0F943F3074AB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41CF9-4B16-4580-A1C6-7B4AC9842E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7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RMA’s</a:t>
            </a:r>
            <a:r>
              <a:rPr lang="en-US" baseline="0" dirty="0" smtClean="0"/>
              <a:t> can be created from the VHA dealer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41CF9-4B16-4580-A1C6-7B4AC9842E1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6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D41E-B3B9-404D-B20C-E2E08FAC563C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SIMPLE. MOBILE.NATIONWIDE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CEA-0444-40A8-A66F-0B54B2FDB50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</a:t>
            </a:r>
            <a:r>
              <a:rPr lang="en-US" dirty="0" err="1" smtClean="0"/>
              <a:t>levelv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SIMPLE. MOBILE.NATIONWIDE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CEA-0444-40A8-A66F-0B54B2FDB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D41E-B3B9-404D-B20C-E2E08FAC563C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CEA-0444-40A8-A66F-0B54B2FDB50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8825" y="1896868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562600" y="640080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800">
                <a:solidFill>
                  <a:schemeClr val="tx2">
                    <a:shade val="9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SIMPLE. MOBILE. NATIONWIDE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2A8CEA-0444-40A8-A66F-0B54B2FDB50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32606"/>
            <a:ext cx="1022350" cy="384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oostmobilesa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stmobilesales.com/boost-sales-portal/docs/Activate%20Boost%20Mobile%20Devices%20via%20Sales%20Portal%2007061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hyperlink" Target="http://www.youtube.com/watch?v=oyTR1WBzjCc&amp;feature=player_embedd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hyperlink" Target="http://www.youtube.com/watch?v=UWjTU7hL3Ms&amp;feature=player_embedded" TargetMode="External"/><Relationship Id="rId4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9YrmNrRRh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1C3PmTbgl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N1C3PmTbgl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gadbuilde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pgadbuilder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pgadbuilder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pgadbuilder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ggoods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ing@vhacorp.co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stmobilesale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Welcome to VHA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Boost Mobile Authorized Retailer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89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to Remember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267200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Store Manager </a:t>
            </a:r>
            <a:r>
              <a:rPr lang="en-US" sz="2000" b="1" dirty="0"/>
              <a:t>Login </a:t>
            </a:r>
            <a:r>
              <a:rPr lang="en-US" sz="2000" dirty="0"/>
              <a:t>is used to set up and maintain users (e.g. </a:t>
            </a:r>
            <a:r>
              <a:rPr lang="en-US" sz="2000" dirty="0" smtClean="0"/>
              <a:t>Store Employees</a:t>
            </a:r>
            <a:r>
              <a:rPr lang="en-US" sz="2000" dirty="0"/>
              <a:t>) on the Sales </a:t>
            </a:r>
            <a:r>
              <a:rPr lang="en-US" sz="2000" dirty="0" smtClean="0"/>
              <a:t>Portal </a:t>
            </a:r>
          </a:p>
          <a:p>
            <a:pPr marL="393192" lvl="1" indent="0">
              <a:buNone/>
            </a:pPr>
            <a:r>
              <a:rPr lang="en-US" sz="2000" dirty="0" smtClean="0"/>
              <a:t>(store manager login will not have access to activate phones)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pPr lvl="1"/>
            <a:r>
              <a:rPr lang="en-US" sz="2000" dirty="0"/>
              <a:t>Upon </a:t>
            </a:r>
            <a:r>
              <a:rPr lang="en-US" sz="2000" dirty="0" smtClean="0"/>
              <a:t>registration, </a:t>
            </a:r>
            <a:r>
              <a:rPr lang="en-US" sz="2000" dirty="0"/>
              <a:t>you will receive an email letting you know </a:t>
            </a:r>
            <a:r>
              <a:rPr lang="en-US" sz="2000" dirty="0" smtClean="0"/>
              <a:t>that you </a:t>
            </a:r>
            <a:r>
              <a:rPr lang="en-US" sz="2000" dirty="0"/>
              <a:t>are ready to get started, how to set up users, </a:t>
            </a:r>
            <a:r>
              <a:rPr lang="en-US" sz="2000" dirty="0" smtClean="0"/>
              <a:t>&amp; change passwords </a:t>
            </a:r>
            <a:r>
              <a:rPr lang="en-US" sz="2000" dirty="0"/>
              <a:t>using your </a:t>
            </a:r>
            <a:r>
              <a:rPr lang="en-US" sz="2000" dirty="0" smtClean="0"/>
              <a:t>Store Manager </a:t>
            </a:r>
            <a:r>
              <a:rPr lang="en-US" sz="2000" dirty="0"/>
              <a:t>Login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 smtClean="0"/>
              <a:t>Add</a:t>
            </a:r>
            <a:r>
              <a:rPr lang="en-US" sz="2000" dirty="0" smtClean="0"/>
              <a:t> additional users so that there is </a:t>
            </a:r>
            <a:r>
              <a:rPr lang="en-US" sz="2000" b="1" dirty="0" smtClean="0"/>
              <a:t>access to activate </a:t>
            </a:r>
            <a:r>
              <a:rPr lang="en-US" sz="2000" dirty="0" smtClean="0"/>
              <a:t>and go into customer accounts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07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752600"/>
            <a:ext cx="8610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Step 1:</a:t>
            </a:r>
          </a:p>
          <a:p>
            <a:r>
              <a:rPr lang="en-US" sz="1600" dirty="0" smtClean="0"/>
              <a:t>	</a:t>
            </a:r>
            <a:r>
              <a:rPr lang="en-US" sz="1200" dirty="0" smtClean="0"/>
              <a:t>Log in to the SPG Sales Portal at </a:t>
            </a:r>
            <a:r>
              <a:rPr lang="en-US" sz="1200" dirty="0" smtClean="0">
                <a:hlinkClick r:id="rId2"/>
              </a:rPr>
              <a:t>www.boostmobilesales.com</a:t>
            </a:r>
            <a:r>
              <a:rPr lang="en-US" sz="1200" dirty="0" smtClean="0"/>
              <a:t> 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75821" y="2529617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Step 2: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0037" y="2767604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Move </a:t>
            </a:r>
            <a:r>
              <a:rPr lang="en-US" sz="1200" dirty="0"/>
              <a:t>your cursor over </a:t>
            </a:r>
            <a:r>
              <a:rPr lang="en-US" sz="1200" b="1" dirty="0"/>
              <a:t>Activate </a:t>
            </a:r>
            <a:r>
              <a:rPr lang="en-US" sz="1200" dirty="0"/>
              <a:t>and select </a:t>
            </a:r>
            <a:r>
              <a:rPr lang="en-US" sz="1200" b="1" dirty="0"/>
              <a:t>Boost Mobile Activation</a:t>
            </a:r>
            <a:r>
              <a:rPr lang="en-US" sz="1200" dirty="0"/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23727"/>
            <a:ext cx="1885738" cy="1438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553200" y="2892398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81000" y="3494845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NOTE: </a:t>
            </a:r>
            <a:r>
              <a:rPr lang="en-US" sz="1200" dirty="0" smtClean="0"/>
              <a:t>Only </a:t>
            </a:r>
            <a:r>
              <a:rPr lang="en-US" sz="1200" dirty="0"/>
              <a:t>Individual User accounts are able to perform an activation using the Sales Portal. </a:t>
            </a:r>
            <a:r>
              <a:rPr lang="en-US" sz="1600" dirty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233" y="4191000"/>
            <a:ext cx="803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Step 3: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4443572"/>
            <a:ext cx="2640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The activation landing page appears.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38" y="4105028"/>
            <a:ext cx="4293038" cy="246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4667" y="914400"/>
            <a:ext cx="906780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Activating Boost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Devices via Sales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6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5516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Activating Continued…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/>
              <a:t>Step </a:t>
            </a:r>
            <a:r>
              <a:rPr lang="en-US" sz="1600" b="1" u="sng" dirty="0" smtClean="0"/>
              <a:t>4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1349432" y="152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Enter the equipment identifier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Enter </a:t>
            </a:r>
            <a:r>
              <a:rPr lang="en-US" sz="1200" dirty="0"/>
              <a:t>the ESN or MEID (for iPhones MEID can be entered in HEX format)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Devices </a:t>
            </a:r>
            <a:r>
              <a:rPr lang="en-US" sz="1200" dirty="0"/>
              <a:t>with a removable UICCID SIM will require the 20 digit UICCID entry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06623"/>
            <a:ext cx="2209800" cy="2374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3612" y="2498410"/>
            <a:ext cx="806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/>
              <a:t>Step </a:t>
            </a:r>
            <a:r>
              <a:rPr lang="en-US" sz="1600" b="1" u="sng" dirty="0" smtClean="0"/>
              <a:t>5:</a:t>
            </a:r>
            <a:endParaRPr lang="en-US" sz="16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427608" y="2836964"/>
            <a:ext cx="53752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	</a:t>
            </a:r>
            <a:r>
              <a:rPr lang="en-US" sz="1200" dirty="0" smtClean="0"/>
              <a:t>Click </a:t>
            </a:r>
            <a:r>
              <a:rPr lang="en-US" sz="1200" dirty="0"/>
              <a:t>the Start Activation Process button. The </a:t>
            </a:r>
            <a:r>
              <a:rPr lang="en-US" sz="1200" b="1" dirty="0"/>
              <a:t>Choose </a:t>
            </a:r>
            <a:r>
              <a:rPr lang="en-US" sz="1200" b="1" dirty="0" smtClean="0"/>
              <a:t>Your 	Number</a:t>
            </a:r>
            <a:r>
              <a:rPr lang="en-US" sz="1200" dirty="0" smtClean="0"/>
              <a:t> </a:t>
            </a:r>
            <a:r>
              <a:rPr lang="en-US" sz="1200" dirty="0"/>
              <a:t>screen appears.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When activating a previously activate Boost Mobile device</a:t>
            </a:r>
            <a:r>
              <a:rPr lang="en-US" sz="1200" dirty="0" smtClean="0"/>
              <a:t>, your customer will need to pay a $10 reactivation fee. Service will NOT be active until amount has been paid.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80313" y="3962400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/>
              <a:t>Step </a:t>
            </a:r>
            <a:r>
              <a:rPr lang="en-US" sz="1600" b="1" u="sng" dirty="0" smtClean="0"/>
              <a:t>6:</a:t>
            </a:r>
            <a:endParaRPr lang="en-US" sz="1600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1230816" y="426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Enter the requested information for creating a new number: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Enter </a:t>
            </a:r>
            <a:r>
              <a:rPr lang="en-US" sz="1200" dirty="0"/>
              <a:t>the desired service zip code or reference phone number.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40" y="3826997"/>
            <a:ext cx="3128962" cy="1951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300575" y="5008419"/>
            <a:ext cx="4159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Click the Search button. Additional options appear below for selecting the area code and prefix.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915" y="4802892"/>
            <a:ext cx="806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/>
              <a:t>Step 7</a:t>
            </a:r>
            <a:r>
              <a:rPr lang="en-US" sz="1600" b="1" u="sng" dirty="0" smtClean="0"/>
              <a:t>:</a:t>
            </a:r>
            <a:endParaRPr lang="en-US" sz="1600" b="1" u="sng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23" y="5473784"/>
            <a:ext cx="4138556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55168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Activating Continued…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57814" y="1371600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Step 8: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295400" y="17101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Click </a:t>
            </a:r>
            <a:r>
              <a:rPr lang="en-US" sz="1200" b="1" dirty="0"/>
              <a:t>Continue</a:t>
            </a:r>
            <a:r>
              <a:rPr lang="en-US" sz="1200" dirty="0"/>
              <a:t>. The </a:t>
            </a:r>
            <a:r>
              <a:rPr lang="en-US" sz="1200" b="1" dirty="0"/>
              <a:t>Choose Your Plan </a:t>
            </a:r>
            <a:r>
              <a:rPr lang="en-US" sz="1200" dirty="0"/>
              <a:t>screen </a:t>
            </a:r>
            <a:r>
              <a:rPr lang="en-US" sz="1200" dirty="0" smtClean="0"/>
              <a:t>appears, </a:t>
            </a:r>
            <a:endParaRPr lang="en-US" sz="1200" dirty="0"/>
          </a:p>
          <a:p>
            <a:r>
              <a:rPr lang="en-US" sz="1200" dirty="0"/>
              <a:t>Click to select the tab corresponding with the desired payment frequency (pay by the month or pay by the day). The plan options are displayed below. 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47" y="1371600"/>
            <a:ext cx="3183572" cy="1890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8529" y="254619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Step </a:t>
            </a:r>
            <a:r>
              <a:rPr lang="en-US" sz="1600" b="1" u="sng" dirty="0"/>
              <a:t>9</a:t>
            </a:r>
            <a:r>
              <a:rPr lang="en-US" sz="1600" b="1" u="sng" dirty="0" smtClean="0"/>
              <a:t>: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295400" y="291269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When </a:t>
            </a:r>
            <a:r>
              <a:rPr lang="en-US" sz="1200" dirty="0"/>
              <a:t>processing the customer’s activation in the </a:t>
            </a:r>
            <a:r>
              <a:rPr lang="en-US" sz="1200" u="sng" dirty="0"/>
              <a:t>Choose Plan Screen</a:t>
            </a:r>
            <a:r>
              <a:rPr lang="en-US" sz="1200" dirty="0"/>
              <a:t> the </a:t>
            </a:r>
            <a:r>
              <a:rPr lang="en-US" sz="1200" b="1" dirty="0"/>
              <a:t>You May Be Eligible for Handset Insurance popup </a:t>
            </a:r>
            <a:r>
              <a:rPr lang="en-US" sz="1200" dirty="0"/>
              <a:t>screen appears</a:t>
            </a:r>
            <a:r>
              <a:rPr lang="en-US" sz="1200" dirty="0" smtClean="0"/>
              <a:t>.</a:t>
            </a:r>
            <a:r>
              <a:rPr lang="en-US" dirty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392" y="3668897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Step 10: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401190" y="4007451"/>
            <a:ext cx="472013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The Personal Information Section appears</a:t>
            </a:r>
            <a:r>
              <a:rPr lang="en-US" sz="1200" dirty="0" smtClean="0"/>
              <a:t>. </a:t>
            </a:r>
          </a:p>
          <a:p>
            <a:r>
              <a:rPr lang="en-US" sz="1200" dirty="0" smtClean="0"/>
              <a:t>Enter </a:t>
            </a:r>
            <a:r>
              <a:rPr lang="en-US" sz="1200" dirty="0"/>
              <a:t>the following information in the Personal Information section</a:t>
            </a:r>
            <a:r>
              <a:rPr lang="en-US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First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Last </a:t>
            </a:r>
            <a:r>
              <a:rPr lang="en-US" sz="1200" dirty="0"/>
              <a:t>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Address </a:t>
            </a:r>
            <a:r>
              <a:rPr lang="en-US" sz="1200" dirty="0"/>
              <a:t>Line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Address </a:t>
            </a:r>
            <a:r>
              <a:rPr lang="en-US" sz="1200" dirty="0"/>
              <a:t>Line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City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State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Zip </a:t>
            </a:r>
            <a:r>
              <a:rPr lang="en-US" sz="1200" dirty="0"/>
              <a:t>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Email </a:t>
            </a:r>
            <a:r>
              <a:rPr lang="en-US" sz="1200" dirty="0"/>
              <a:t>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Confirm </a:t>
            </a:r>
            <a:r>
              <a:rPr lang="en-US" sz="1200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2065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55168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Activating Continued…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356" y="3302250"/>
            <a:ext cx="885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Step 12: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371600" y="163335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In </a:t>
            </a:r>
            <a:r>
              <a:rPr lang="en-US" sz="1200" dirty="0"/>
              <a:t>the </a:t>
            </a:r>
            <a:r>
              <a:rPr lang="en-US" sz="1200" b="1" dirty="0"/>
              <a:t>Preferences </a:t>
            </a:r>
            <a:r>
              <a:rPr lang="en-US" sz="1200" dirty="0"/>
              <a:t>section, select the desired language from the Language drop-down menu. </a:t>
            </a:r>
            <a:r>
              <a:rPr lang="en-US" dirty="0"/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25888"/>
            <a:ext cx="3958013" cy="13763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6581" y="1464076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Step 11: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371600" y="34724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In </a:t>
            </a:r>
            <a:r>
              <a:rPr lang="en-US" sz="1200" dirty="0"/>
              <a:t>the </a:t>
            </a:r>
            <a:r>
              <a:rPr lang="en-US" sz="1200" b="1" dirty="0"/>
              <a:t>Create Your Account PIN </a:t>
            </a:r>
            <a:r>
              <a:rPr lang="en-US" sz="1200" dirty="0"/>
              <a:t>Section, type the account PIN in the </a:t>
            </a:r>
            <a:r>
              <a:rPr lang="en-US" sz="1200" b="1" dirty="0"/>
              <a:t>Account PIN </a:t>
            </a:r>
            <a:r>
              <a:rPr lang="en-US" sz="1200" dirty="0"/>
              <a:t>field</a:t>
            </a:r>
            <a:r>
              <a:rPr lang="en-US" sz="120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Click </a:t>
            </a:r>
            <a:r>
              <a:rPr lang="en-US" sz="1200" b="1" dirty="0"/>
              <a:t>C</a:t>
            </a:r>
            <a:r>
              <a:rPr lang="en-US" sz="1200" b="1" dirty="0" smtClean="0"/>
              <a:t>ontinue </a:t>
            </a:r>
            <a:r>
              <a:rPr lang="en-US" sz="1200" dirty="0" smtClean="0"/>
              <a:t>button.</a:t>
            </a: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Skip the next &amp; proceed to the </a:t>
            </a:r>
          </a:p>
          <a:p>
            <a:r>
              <a:rPr lang="en-US" sz="1200" dirty="0" smtClean="0"/>
              <a:t>    the Review Your Selections Sections</a:t>
            </a:r>
          </a:p>
          <a:p>
            <a:endParaRPr lang="en-US" sz="12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82" y="3938208"/>
            <a:ext cx="3386154" cy="1795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39000" y="3471526"/>
            <a:ext cx="1676400" cy="805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b="1" dirty="0" smtClean="0"/>
              <a:t>NOTE</a:t>
            </a:r>
            <a:r>
              <a:rPr lang="en-US" sz="1050" dirty="0" smtClean="0"/>
              <a:t>: The pin should not have repeating or consecutive digits or be easy to guess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707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475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Activating Continued…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9798" y="15500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Click </a:t>
            </a:r>
            <a:r>
              <a:rPr lang="en-US" sz="1200" dirty="0"/>
              <a:t>the </a:t>
            </a:r>
            <a:r>
              <a:rPr lang="en-US" sz="1200" b="1" dirty="0"/>
              <a:t>Continue </a:t>
            </a:r>
            <a:r>
              <a:rPr lang="en-US" sz="1200" dirty="0"/>
              <a:t>button. A summary of the payment information appears</a:t>
            </a:r>
            <a:r>
              <a:rPr lang="en-US" sz="1200" dirty="0" smtClean="0"/>
              <a:t>. Then once information is confirmed</a:t>
            </a:r>
          </a:p>
          <a:p>
            <a:r>
              <a:rPr lang="en-US" sz="1200" dirty="0" smtClean="0"/>
              <a:t>The </a:t>
            </a:r>
            <a:r>
              <a:rPr lang="en-US" sz="1200" b="1" dirty="0"/>
              <a:t>congratulations </a:t>
            </a:r>
            <a:r>
              <a:rPr lang="en-US" sz="1200" dirty="0"/>
              <a:t>screen </a:t>
            </a:r>
            <a:r>
              <a:rPr lang="en-US" sz="1200" dirty="0" smtClean="0"/>
              <a:t>appears.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85800" y="1380754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Step 16: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36" y="1380754"/>
            <a:ext cx="2624507" cy="25054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7153" y="31242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*Very Important* </a:t>
            </a:r>
            <a:r>
              <a:rPr lang="en-US" sz="1200" dirty="0"/>
              <a:t>To begin processing </a:t>
            </a:r>
            <a:r>
              <a:rPr lang="en-US" sz="1200" dirty="0" smtClean="0"/>
              <a:t>additional </a:t>
            </a:r>
            <a:r>
              <a:rPr lang="en-US" sz="1200" dirty="0"/>
              <a:t>new </a:t>
            </a:r>
            <a:r>
              <a:rPr lang="en-US" sz="1200" dirty="0" smtClean="0"/>
              <a:t>activations, </a:t>
            </a:r>
            <a:r>
              <a:rPr lang="en-US" sz="1200" dirty="0"/>
              <a:t>you will need to close out the browser window and repeat the complete process starting with Step 1. </a:t>
            </a:r>
          </a:p>
          <a:p>
            <a:r>
              <a:rPr lang="en-US" sz="1200" dirty="0"/>
              <a:t>Once you have closed the browser window, move your cursor over </a:t>
            </a:r>
            <a:r>
              <a:rPr lang="en-US" sz="1200" b="1" dirty="0"/>
              <a:t>Activate </a:t>
            </a:r>
            <a:r>
              <a:rPr lang="en-US" sz="1200" dirty="0"/>
              <a:t>and select </a:t>
            </a:r>
            <a:r>
              <a:rPr lang="en-US" sz="1200" b="1" dirty="0"/>
              <a:t>Boost Activation </a:t>
            </a:r>
            <a:r>
              <a:rPr lang="en-US" sz="1200" dirty="0"/>
              <a:t>to activate additional handsets. </a:t>
            </a:r>
            <a:r>
              <a:rPr lang="en-US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787153" y="2590800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Post Activation </a:t>
            </a:r>
            <a:r>
              <a:rPr lang="en-US" sz="1600" b="1" u="sng" dirty="0"/>
              <a:t>Steps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8" y="4545494"/>
            <a:ext cx="2219325" cy="16927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177988" y="4825029"/>
            <a:ext cx="1584572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26" y="1236390"/>
            <a:ext cx="3317174" cy="33859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4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For additional information on activating a Boost Mobile Phone – Please visit:</a:t>
            </a:r>
          </a:p>
          <a:p>
            <a:pPr marL="0" indent="0" algn="ctr">
              <a:buNone/>
            </a:pPr>
            <a:r>
              <a:rPr lang="en-US" sz="2400" u="sng" dirty="0">
                <a:hlinkClick r:id="rId2"/>
              </a:rPr>
              <a:t>https://www.boostmobilesales.com/boost-sales-portal/docs/Activate%20Boost%20Mobile%20Devices%20via%20Sales%20Portal%20070611.pdf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851648" cy="1371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VHA Dealer Portal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VHA Dealer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-Place orders from anywhere with internet</a:t>
            </a:r>
          </a:p>
          <a:p>
            <a:r>
              <a:rPr lang="en-US" dirty="0" smtClean="0"/>
              <a:t>-Track status of an order</a:t>
            </a:r>
          </a:p>
          <a:p>
            <a:r>
              <a:rPr lang="en-US" dirty="0" smtClean="0"/>
              <a:t>-See availability of inventory</a:t>
            </a:r>
          </a:p>
          <a:p>
            <a:r>
              <a:rPr lang="en-US" dirty="0" smtClean="0"/>
              <a:t>-See &amp; apply available credits</a:t>
            </a:r>
          </a:p>
          <a:p>
            <a:r>
              <a:rPr lang="en-US" dirty="0" smtClean="0"/>
              <a:t>-See invoice &amp; transaction history</a:t>
            </a:r>
          </a:p>
          <a:p>
            <a:r>
              <a:rPr lang="en-US" dirty="0" smtClean="0"/>
              <a:t>-Create an RMA</a:t>
            </a:r>
          </a:p>
          <a:p>
            <a:r>
              <a:rPr lang="en-US" dirty="0" smtClean="0"/>
              <a:t>-See recent communications &amp; news</a:t>
            </a:r>
          </a:p>
          <a:p>
            <a:r>
              <a:rPr lang="en-US" dirty="0" smtClean="0"/>
              <a:t>-Make wallet loads, Pay NSFs, deposit additional funds into your </a:t>
            </a:r>
            <a:r>
              <a:rPr lang="en-US" dirty="0" err="1" smtClean="0"/>
              <a:t>ePay</a:t>
            </a:r>
            <a:r>
              <a:rPr lang="en-US" dirty="0" smtClean="0"/>
              <a:t> account</a:t>
            </a:r>
          </a:p>
          <a:p>
            <a:r>
              <a:rPr lang="en-US" dirty="0" smtClean="0"/>
              <a:t>-Commission reporting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4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02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Make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Order on Dealer Porta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395674"/>
            <a:ext cx="787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www.youtube.com/watch?v=oyTR1WBzjCc&amp;feature=player_embedded</a:t>
            </a:r>
            <a:r>
              <a:rPr lang="en-US" dirty="0" smtClean="0"/>
              <a:t> 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1" name="ShockwaveFlash1" r:id="rId2" imgW="6399360" imgH="3505320"/>
        </mc:Choice>
        <mc:Fallback>
          <p:control name="ShockwaveFlash1" r:id="rId2" imgW="6399360" imgH="3505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2514600"/>
                  <a:ext cx="6399213" cy="3505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135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400" b="1" dirty="0" smtClean="0"/>
              <a:t>Why Boost Mobile</a:t>
            </a:r>
          </a:p>
          <a:p>
            <a:pPr lvl="1"/>
            <a:r>
              <a:rPr lang="en-US" sz="2200" dirty="0" smtClean="0"/>
              <a:t>For consumers</a:t>
            </a:r>
          </a:p>
          <a:p>
            <a:pPr lvl="1"/>
            <a:r>
              <a:rPr lang="en-US" sz="2200" dirty="0" smtClean="0"/>
              <a:t>For commission</a:t>
            </a:r>
          </a:p>
          <a:p>
            <a:pPr lvl="1"/>
            <a:r>
              <a:rPr lang="en-US" sz="2200" dirty="0" smtClean="0"/>
              <a:t>For your business</a:t>
            </a:r>
          </a:p>
          <a:p>
            <a:pPr lvl="0"/>
            <a:r>
              <a:rPr lang="en-US" sz="2400" b="1" dirty="0" smtClean="0"/>
              <a:t>SPG Sales </a:t>
            </a:r>
            <a:r>
              <a:rPr lang="en-US" sz="2400" b="1" dirty="0"/>
              <a:t>P</a:t>
            </a:r>
            <a:r>
              <a:rPr lang="en-US" sz="2400" b="1" dirty="0" smtClean="0"/>
              <a:t>ortal </a:t>
            </a:r>
          </a:p>
          <a:p>
            <a:pPr lvl="1"/>
            <a:r>
              <a:rPr lang="en-US" sz="2200" dirty="0" smtClean="0"/>
              <a:t>How to register on the Sales Portal</a:t>
            </a:r>
            <a:endParaRPr lang="en-US" sz="2200" dirty="0"/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to make a sale/activate on the SPG </a:t>
            </a:r>
            <a:r>
              <a:rPr lang="en-US" sz="2000" dirty="0" smtClean="0"/>
              <a:t>portal</a:t>
            </a:r>
          </a:p>
          <a:p>
            <a:pPr lvl="1"/>
            <a:r>
              <a:rPr lang="en-US" sz="2000" dirty="0" smtClean="0"/>
              <a:t>Coach’s corner on maximizing new activation sales </a:t>
            </a:r>
            <a:endParaRPr lang="en-US" sz="2000" dirty="0"/>
          </a:p>
          <a:p>
            <a:pPr lvl="0"/>
            <a:r>
              <a:rPr lang="en-US" sz="2400" b="1" dirty="0" smtClean="0"/>
              <a:t>The VHA Dealer </a:t>
            </a:r>
            <a:r>
              <a:rPr lang="en-US" sz="2400" b="1" dirty="0"/>
              <a:t>portal </a:t>
            </a:r>
          </a:p>
          <a:p>
            <a:pPr lvl="1"/>
            <a:r>
              <a:rPr lang="en-US" sz="2000" dirty="0"/>
              <a:t>How to make an order on the portal </a:t>
            </a:r>
            <a:endParaRPr lang="en-US" sz="2000" dirty="0" smtClean="0"/>
          </a:p>
          <a:p>
            <a:pPr lvl="1"/>
            <a:r>
              <a:rPr lang="en-US" sz="2000" dirty="0" smtClean="0"/>
              <a:t>How to Create an RMA </a:t>
            </a:r>
          </a:p>
          <a:p>
            <a:pPr lvl="1"/>
            <a:r>
              <a:rPr lang="en-US" sz="2000" dirty="0" smtClean="0"/>
              <a:t>Reporting + Eureka payments</a:t>
            </a:r>
            <a:endParaRPr lang="en-US" sz="2000" dirty="0"/>
          </a:p>
          <a:p>
            <a:r>
              <a:rPr lang="en-US" sz="2400" b="1" dirty="0" smtClean="0"/>
              <a:t>Marketing</a:t>
            </a:r>
          </a:p>
          <a:p>
            <a:pPr lvl="1"/>
            <a:r>
              <a:rPr lang="en-US" sz="2200" dirty="0" smtClean="0"/>
              <a:t>Marketing resources</a:t>
            </a:r>
          </a:p>
          <a:p>
            <a:pPr lvl="1"/>
            <a:r>
              <a:rPr lang="en-US" sz="2200" dirty="0" smtClean="0"/>
              <a:t>Coach’s corner on effective marketing</a:t>
            </a:r>
          </a:p>
          <a:p>
            <a:pPr lvl="1"/>
            <a:r>
              <a:rPr lang="en-US" sz="2200" dirty="0" smtClean="0"/>
              <a:t>Coach’s corner on maximizing replenishment transactions</a:t>
            </a:r>
          </a:p>
          <a:p>
            <a:r>
              <a:rPr lang="en-US" sz="2400" b="1" dirty="0" smtClean="0"/>
              <a:t>Communication </a:t>
            </a:r>
            <a:endParaRPr lang="en-US" sz="2200" b="1" dirty="0" smtClean="0"/>
          </a:p>
          <a:p>
            <a:r>
              <a:rPr lang="en-US" sz="2400" b="1" dirty="0"/>
              <a:t>Eureka training </a:t>
            </a:r>
          </a:p>
        </p:txBody>
      </p:sp>
    </p:spTree>
    <p:extLst>
      <p:ext uri="{BB962C8B-B14F-4D97-AF65-F5344CB8AC3E}">
        <p14:creationId xmlns:p14="http://schemas.microsoft.com/office/powerpoint/2010/main" val="8834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Create a RMA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6282226"/>
            <a:ext cx="8105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http://www.youtube.com/watch?v=UWjTU7hL3Ms&amp;feature=player_embedded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4" name="ShockwaveFlash1" r:id="rId2" imgW="6399360" imgH="3505320"/>
        </mc:Choice>
        <mc:Fallback>
          <p:control name="ShockwaveFlash1" r:id="rId2" imgW="6399360" imgH="3505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2362200"/>
                  <a:ext cx="6399213" cy="3505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178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 Reporting</a:t>
            </a:r>
            <a:endParaRPr lang="en-US" dirty="0"/>
          </a:p>
        </p:txBody>
      </p:sp>
      <p:pic>
        <p:nvPicPr>
          <p:cNvPr id="4" name="r9YrmNrRRh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847088"/>
            <a:ext cx="8153400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Eureka Payment Portal</a:t>
            </a:r>
            <a:endParaRPr lang="en-US" dirty="0"/>
          </a:p>
        </p:txBody>
      </p:sp>
      <p:pic>
        <p:nvPicPr>
          <p:cNvPr id="4" name="N1C3PmTbg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1789" y="2034481"/>
            <a:ext cx="8575144" cy="48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Registering for the payment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96868"/>
            <a:ext cx="8686800" cy="496113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b="1" i="1" dirty="0" smtClean="0"/>
              <a:t>1</a:t>
            </a:r>
            <a:r>
              <a:rPr lang="en-US" b="1" i="1" dirty="0"/>
              <a:t>) </a:t>
            </a:r>
            <a:r>
              <a:rPr lang="en-US" dirty="0"/>
              <a:t>Log onto the VHA Dealer Portal – www.vhacorp.com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2) </a:t>
            </a:r>
            <a:r>
              <a:rPr lang="en-US" dirty="0"/>
              <a:t>Select the </a:t>
            </a:r>
            <a:r>
              <a:rPr lang="en-US" dirty="0" smtClean="0"/>
              <a:t>store location to </a:t>
            </a:r>
            <a:r>
              <a:rPr lang="en-US" dirty="0"/>
              <a:t>apply a </a:t>
            </a:r>
            <a:r>
              <a:rPr lang="en-US" dirty="0" smtClean="0"/>
              <a:t>payment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3) </a:t>
            </a:r>
            <a:r>
              <a:rPr lang="en-US" dirty="0"/>
              <a:t>Click on Eureka &gt; Make Eureka Payment &gt; Add New Card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4) </a:t>
            </a:r>
            <a:r>
              <a:rPr lang="en-US" dirty="0"/>
              <a:t>Select Debit Card Brand type </a:t>
            </a:r>
            <a:r>
              <a:rPr lang="en-US" dirty="0" smtClean="0"/>
              <a:t>&amp; enter </a:t>
            </a:r>
            <a:r>
              <a:rPr lang="en-US" dirty="0"/>
              <a:t>in your Debit Card info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5) </a:t>
            </a:r>
            <a:r>
              <a:rPr lang="en-US" dirty="0"/>
              <a:t>Click on Add Card &gt; Enter Billing Address </a:t>
            </a:r>
            <a:r>
              <a:rPr lang="en-US" dirty="0" smtClean="0"/>
              <a:t>&amp; Total </a:t>
            </a:r>
            <a:r>
              <a:rPr lang="en-US" dirty="0"/>
              <a:t>amount to add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6) </a:t>
            </a:r>
            <a:r>
              <a:rPr lang="en-US" dirty="0"/>
              <a:t>Click Submit Payment </a:t>
            </a:r>
            <a:r>
              <a:rPr lang="en-US" dirty="0" smtClean="0"/>
              <a:t>&amp; wait </a:t>
            </a:r>
            <a:r>
              <a:rPr lang="en-US" dirty="0"/>
              <a:t>for Payment confirmation pop-up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7) </a:t>
            </a:r>
            <a:r>
              <a:rPr lang="en-US" dirty="0"/>
              <a:t>An email confirmation will be sent to your registered email! </a:t>
            </a:r>
          </a:p>
          <a:p>
            <a:endParaRPr lang="en-US" dirty="0"/>
          </a:p>
          <a:p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youtu.be/N1C3PmTbglU</a:t>
            </a:r>
            <a:r>
              <a:rPr lang="en-US" b="1" dirty="0" smtClean="0"/>
              <a:t>  </a:t>
            </a:r>
            <a:r>
              <a:rPr lang="en-US" b="1" dirty="0"/>
              <a:t>Click here for the training video: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Eureka Payment Portal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Enables you to: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trips to the Bank</a:t>
            </a:r>
          </a:p>
          <a:p>
            <a:r>
              <a:rPr lang="en-US" dirty="0" smtClean="0"/>
              <a:t>Increase your available credit to process payments</a:t>
            </a:r>
          </a:p>
          <a:p>
            <a:r>
              <a:rPr lang="en-US" dirty="0" smtClean="0"/>
              <a:t>Pay for NSFs, Wallet Loads, or Security Deposits</a:t>
            </a:r>
          </a:p>
          <a:p>
            <a:r>
              <a:rPr lang="en-US" dirty="0" smtClean="0"/>
              <a:t>Access at anytime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6818"/>
            <a:ext cx="9067800" cy="61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31"/>
            <a:ext cx="8553450" cy="8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819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If you have any questions, concerns, and/or comments, please contact your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Inside Account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Manager at (800) 404-3063.</a:t>
            </a:r>
          </a:p>
        </p:txBody>
      </p:sp>
    </p:spTree>
    <p:extLst>
      <p:ext uri="{BB962C8B-B14F-4D97-AF65-F5344CB8AC3E}">
        <p14:creationId xmlns:p14="http://schemas.microsoft.com/office/powerpoint/2010/main" val="2717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Marketing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u="sng" dirty="0" smtClean="0"/>
              <a:t>Growing Your Business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Websites You Need To Know for Marketing</a:t>
            </a:r>
          </a:p>
          <a:p>
            <a:pPr marL="0" lvl="0" indent="0">
              <a:spcBef>
                <a:spcPts val="300"/>
              </a:spcBef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SPG Ad Builder</a:t>
            </a:r>
          </a:p>
          <a:p>
            <a:pPr lvl="0"/>
            <a:r>
              <a:rPr lang="en-US" sz="2800" dirty="0" smtClean="0"/>
              <a:t>SPG Goods</a:t>
            </a:r>
            <a:endParaRPr lang="en-US" sz="2800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2800" dirty="0" smtClean="0">
                <a:latin typeface="Century Gothic" panose="020B0502020202020204" pitchFamily="34" charset="0"/>
              </a:rPr>
              <a:t>VHA Marketing</a:t>
            </a:r>
            <a:endParaRPr lang="en-US" sz="2800" dirty="0"/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Marketing Initiatives</a:t>
            </a:r>
          </a:p>
          <a:p>
            <a:pPr lvl="1"/>
            <a:r>
              <a:rPr lang="en-US" dirty="0" smtClean="0"/>
              <a:t>Creative Requests</a:t>
            </a:r>
          </a:p>
          <a:p>
            <a:pPr lvl="1"/>
            <a:r>
              <a:rPr lang="en-US" dirty="0" smtClean="0"/>
              <a:t>VHA Payment Rewards Card Program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SPG Ad Builder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Link – </a:t>
            </a:r>
            <a:r>
              <a:rPr lang="en-US" dirty="0" smtClean="0">
                <a:hlinkClick r:id="rId2"/>
              </a:rPr>
              <a:t>www.spgadbuilder.com</a:t>
            </a:r>
            <a:endParaRPr lang="en-US" dirty="0" smtClean="0"/>
          </a:p>
          <a:p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Purpose</a:t>
            </a:r>
            <a:r>
              <a:rPr lang="en-US" dirty="0" smtClean="0"/>
              <a:t>: This website will allow you to create and/or download SPG approved marketing materials to help your business drive traffic</a:t>
            </a:r>
          </a:p>
          <a:p>
            <a:pPr lvl="1"/>
            <a:r>
              <a:rPr lang="en-US" dirty="0" smtClean="0"/>
              <a:t>Flyers</a:t>
            </a:r>
          </a:p>
          <a:p>
            <a:pPr lvl="1"/>
            <a:r>
              <a:rPr lang="en-US" dirty="0" smtClean="0"/>
              <a:t>Direct Mailer pieces</a:t>
            </a:r>
          </a:p>
          <a:p>
            <a:pPr lvl="1"/>
            <a:r>
              <a:rPr lang="en-US" dirty="0" smtClean="0"/>
              <a:t>Posters</a:t>
            </a:r>
          </a:p>
          <a:p>
            <a:pPr lvl="1"/>
            <a:r>
              <a:rPr lang="en-US" dirty="0" smtClean="0"/>
              <a:t>Transit Ads</a:t>
            </a:r>
          </a:p>
          <a:p>
            <a:pPr lvl="1"/>
            <a:r>
              <a:rPr lang="en-US" dirty="0" smtClean="0"/>
              <a:t>Radio Scripts</a:t>
            </a:r>
          </a:p>
          <a:p>
            <a:pPr marL="393192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Note</a:t>
            </a:r>
            <a:r>
              <a:rPr lang="en-US" dirty="0" smtClean="0"/>
              <a:t>: If you would like to create any “new” materials, you will need approval from your SPG Rep and/or contact your VHA Account Manager – allow at least 6 weeks for an approval</a:t>
            </a:r>
          </a:p>
        </p:txBody>
      </p:sp>
    </p:spTree>
    <p:extLst>
      <p:ext uri="{BB962C8B-B14F-4D97-AF65-F5344CB8AC3E}">
        <p14:creationId xmlns:p14="http://schemas.microsoft.com/office/powerpoint/2010/main" val="42060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85800" y="2514600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WHY BOOST MOBILE?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SPG Ad Builder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Link – </a:t>
            </a:r>
            <a:r>
              <a:rPr lang="en-US" sz="2200" dirty="0" smtClean="0">
                <a:hlinkClick r:id="rId2"/>
              </a:rPr>
              <a:t>www.spgadbuilder.com</a:t>
            </a:r>
            <a:endParaRPr lang="en-US" sz="2200" dirty="0" smtClean="0"/>
          </a:p>
          <a:p>
            <a:r>
              <a:rPr lang="en-US" sz="2200" b="1" u="sng" dirty="0" smtClean="0"/>
              <a:t>How to get access</a:t>
            </a:r>
            <a:r>
              <a:rPr lang="en-US" sz="2200" dirty="0" smtClean="0"/>
              <a:t>: Click on the REGISTER button and complete registration form.  Only SPG Authorized Retailers will be granted access – allow 2 business days.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472545" cy="2755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 rot="10800000" flipV="1">
            <a:off x="3352800" y="3429000"/>
            <a:ext cx="4495800" cy="2057400"/>
          </a:xfrm>
          <a:prstGeom prst="bentConnector3">
            <a:avLst>
              <a:gd name="adj1" fmla="val 94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SPG Ad Builder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Link – </a:t>
            </a:r>
            <a:r>
              <a:rPr lang="en-US" sz="2200" dirty="0" smtClean="0">
                <a:hlinkClick r:id="rId2"/>
              </a:rPr>
              <a:t>www.spgadbuilder.com</a:t>
            </a:r>
            <a:endParaRPr lang="en-US" sz="2200" dirty="0" smtClean="0"/>
          </a:p>
          <a:p>
            <a:r>
              <a:rPr lang="en-US" sz="2200" dirty="0" smtClean="0"/>
              <a:t>Simply click on the Ad Builder icon to begin!</a:t>
            </a:r>
          </a:p>
          <a:p>
            <a:r>
              <a:rPr lang="en-US" sz="2200" dirty="0" smtClean="0"/>
              <a:t>Print-on-demand allows you to order directly from SPG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35651"/>
          <a:stretch/>
        </p:blipFill>
        <p:spPr bwMode="auto">
          <a:xfrm>
            <a:off x="4114800" y="3242733"/>
            <a:ext cx="3595255" cy="312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lbow Connector 7"/>
          <p:cNvCxnSpPr/>
          <p:nvPr/>
        </p:nvCxnSpPr>
        <p:spPr>
          <a:xfrm rot="5400000">
            <a:off x="6570902" y="4097098"/>
            <a:ext cx="2243670" cy="907474"/>
          </a:xfrm>
          <a:prstGeom prst="bentConnector3">
            <a:avLst>
              <a:gd name="adj1" fmla="val 9981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7" t="4970" r="3469" b="40851"/>
          <a:stretch/>
        </p:blipFill>
        <p:spPr bwMode="auto">
          <a:xfrm>
            <a:off x="762000" y="3352800"/>
            <a:ext cx="3096491" cy="279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SPG Ad Builder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Link – </a:t>
            </a:r>
            <a:r>
              <a:rPr lang="en-US" sz="2200" dirty="0" smtClean="0">
                <a:hlinkClick r:id="rId2"/>
              </a:rPr>
              <a:t>www.spgadbuilder.com</a:t>
            </a:r>
            <a:endParaRPr lang="en-US" sz="2200" dirty="0" smtClean="0"/>
          </a:p>
          <a:p>
            <a:r>
              <a:rPr lang="en-US" sz="2200" dirty="0" smtClean="0"/>
              <a:t>Simply click on the Ad Builder icon to begin!</a:t>
            </a:r>
          </a:p>
          <a:p>
            <a:r>
              <a:rPr lang="en-US" sz="2200" dirty="0" smtClean="0"/>
              <a:t>Print-on-demand allows you to order directly from SPG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35651"/>
          <a:stretch/>
        </p:blipFill>
        <p:spPr bwMode="auto">
          <a:xfrm>
            <a:off x="4114800" y="3242733"/>
            <a:ext cx="3595255" cy="312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lbow Connector 7"/>
          <p:cNvCxnSpPr/>
          <p:nvPr/>
        </p:nvCxnSpPr>
        <p:spPr>
          <a:xfrm rot="5400000">
            <a:off x="6570902" y="4097098"/>
            <a:ext cx="2243670" cy="907474"/>
          </a:xfrm>
          <a:prstGeom prst="bentConnector3">
            <a:avLst>
              <a:gd name="adj1" fmla="val 9981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7" t="4970" r="3469" b="40851"/>
          <a:stretch/>
        </p:blipFill>
        <p:spPr bwMode="auto">
          <a:xfrm>
            <a:off x="762000" y="3352800"/>
            <a:ext cx="3096491" cy="279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SPG Goods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Link – </a:t>
            </a:r>
            <a:r>
              <a:rPr lang="en-US" dirty="0" smtClean="0">
                <a:hlinkClick r:id="rId2"/>
              </a:rPr>
              <a:t>www.spggoods.com</a:t>
            </a:r>
            <a:endParaRPr lang="en-US" dirty="0" smtClean="0"/>
          </a:p>
          <a:p>
            <a:r>
              <a:rPr lang="en-US" dirty="0" smtClean="0"/>
              <a:t>Sprint Prepaid Goods	 is your official source for Boost Mobile and Virgin merchandise and retail marketing support.</a:t>
            </a:r>
          </a:p>
          <a:p>
            <a:pPr lvl="1"/>
            <a:r>
              <a:rPr lang="en-US" dirty="0" smtClean="0"/>
              <a:t>Displays</a:t>
            </a:r>
          </a:p>
          <a:p>
            <a:pPr lvl="1"/>
            <a:r>
              <a:rPr lang="en-US" dirty="0" smtClean="0"/>
              <a:t>Signs</a:t>
            </a:r>
          </a:p>
          <a:p>
            <a:pPr lvl="1"/>
            <a:r>
              <a:rPr lang="en-US" dirty="0" smtClean="0"/>
              <a:t>Shirts</a:t>
            </a:r>
          </a:p>
          <a:p>
            <a:pPr lvl="1"/>
            <a:r>
              <a:rPr lang="en-US" dirty="0" smtClean="0"/>
              <a:t>Promo Items</a:t>
            </a:r>
          </a:p>
          <a:p>
            <a:pPr lvl="1"/>
            <a:r>
              <a:rPr lang="en-US" dirty="0" smtClean="0"/>
              <a:t>Many more marketing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SPG Goods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9293" r="3224" b="1211"/>
          <a:stretch/>
        </p:blipFill>
        <p:spPr bwMode="auto">
          <a:xfrm>
            <a:off x="387925" y="1752600"/>
            <a:ext cx="8375073" cy="4980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Straight Arrow Connector 5"/>
          <p:cNvCxnSpPr/>
          <p:nvPr/>
        </p:nvCxnSpPr>
        <p:spPr>
          <a:xfrm flipH="1">
            <a:off x="4876799" y="4800600"/>
            <a:ext cx="1447800" cy="11023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599" y="3429000"/>
            <a:ext cx="2445325" cy="175432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Click “Register” and complete form to get access to the site. It will take 2 business days for processing.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SPG Goods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1905000"/>
            <a:ext cx="2445325" cy="42780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Stop traffic with promotional items that are available on the SPG Goods site.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  Displays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  Signs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  Shirts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  Flex Blades</a:t>
            </a: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 Banners</a:t>
            </a: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 Tents  </a:t>
            </a: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  Promo </a:t>
            </a:r>
            <a:r>
              <a:rPr lang="en-US" sz="1600" dirty="0">
                <a:latin typeface="Century Gothic" panose="020B0502020202020204" pitchFamily="34" charset="0"/>
              </a:rPr>
              <a:t>Items</a:t>
            </a: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  Many more items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386026" cy="5046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65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VHA Marketing</a:t>
            </a:r>
            <a:endParaRPr lang="en-US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000" dirty="0" smtClean="0"/>
              <a:t>VHA offers marketing campaigns that are subsidized to help our dealers grow their business. We promote marketing campaigns through email and your VHA Account Managers. Here are just a few of the marketing initiatives to bring traffic into your door:</a:t>
            </a:r>
          </a:p>
          <a:p>
            <a:pPr marL="0" indent="0">
              <a:buFont typeface="Wingdings 2"/>
              <a:buNone/>
            </a:pPr>
            <a:endParaRPr lang="en-US" sz="2000" dirty="0"/>
          </a:p>
          <a:p>
            <a:pPr marL="393192" lvl="1" indent="0">
              <a:buFont typeface="Wingdings 2"/>
              <a:buNone/>
            </a:pPr>
            <a:endParaRPr lang="en-US" dirty="0" smtClean="0"/>
          </a:p>
        </p:txBody>
      </p:sp>
      <p:pic>
        <p:nvPicPr>
          <p:cNvPr id="5122" name="Picture 2" descr="C:\Users\MelissaKabamba\AppData\Local\Microsoft\Windows\Temporary Internet Files\Content.Outlook\RX2WNA5D\20140321_1232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4310" r="21841" b="2088"/>
          <a:stretch/>
        </p:blipFill>
        <p:spPr bwMode="auto">
          <a:xfrm rot="5400000">
            <a:off x="5992830" y="3706830"/>
            <a:ext cx="3246825" cy="2750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7" name="Picture 7" descr="C:\Users\MelissaKabamba\AppData\Local\Microsoft\Windows\Temporary Internet Files\Content.Outlook\RX2WNA5D\xFkMmQWg5RBpePVfFEUGK-GSZgyakG4p73EIHcW97_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r="-1" b="16970"/>
          <a:stretch/>
        </p:blipFill>
        <p:spPr bwMode="auto">
          <a:xfrm>
            <a:off x="2590800" y="3487944"/>
            <a:ext cx="3456710" cy="3217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64127" y="3505200"/>
            <a:ext cx="2015836" cy="43599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2000" dirty="0"/>
          </a:p>
          <a:p>
            <a:r>
              <a:rPr lang="en-US" sz="2000" dirty="0" smtClean="0"/>
              <a:t>Tent Events</a:t>
            </a:r>
            <a:endParaRPr lang="en-US" sz="2000" dirty="0"/>
          </a:p>
          <a:p>
            <a:r>
              <a:rPr lang="en-US" sz="2000" dirty="0"/>
              <a:t>Direct Mail </a:t>
            </a:r>
          </a:p>
          <a:p>
            <a:r>
              <a:rPr lang="en-US" sz="2000" dirty="0"/>
              <a:t>Flyer Distribution</a:t>
            </a:r>
          </a:p>
          <a:p>
            <a:r>
              <a:rPr lang="en-US" sz="2000" dirty="0" smtClean="0"/>
              <a:t>Sign spinners</a:t>
            </a:r>
          </a:p>
          <a:p>
            <a:r>
              <a:rPr lang="en-US" sz="2000" dirty="0" smtClean="0"/>
              <a:t>And More!</a:t>
            </a:r>
            <a:endParaRPr lang="en-US" sz="2000" dirty="0"/>
          </a:p>
          <a:p>
            <a:pPr marL="0" indent="0">
              <a:buFont typeface="Wingdings 2"/>
              <a:buNone/>
            </a:pPr>
            <a:endParaRPr lang="en-US" sz="2000" dirty="0" smtClean="0"/>
          </a:p>
          <a:p>
            <a:pPr marL="393192" lvl="1" indent="0">
              <a:buFont typeface="Wingdings 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5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000" u="sng" dirty="0" smtClean="0"/>
              <a:t>VHA Payment Reward Card Program</a:t>
            </a:r>
            <a:endParaRPr lang="en-US" sz="3000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905000"/>
            <a:ext cx="3733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000" dirty="0" smtClean="0"/>
              <a:t>You’ve got a new customer signed up! Now what? Keep them coming back, and get a referral from them with the VHA </a:t>
            </a:r>
            <a:r>
              <a:rPr lang="en-US" sz="2000" dirty="0"/>
              <a:t>P</a:t>
            </a:r>
            <a:r>
              <a:rPr lang="en-US" sz="2000" dirty="0" smtClean="0"/>
              <a:t>ayment Reward Card Program.</a:t>
            </a:r>
          </a:p>
          <a:p>
            <a:pPr marL="0" indent="0">
              <a:buFont typeface="Wingdings 2"/>
              <a:buNone/>
            </a:pPr>
            <a:endParaRPr lang="en-US" sz="2000" dirty="0"/>
          </a:p>
          <a:p>
            <a:pPr marL="0" indent="0">
              <a:buFont typeface="Wingdings 2"/>
              <a:buNone/>
            </a:pPr>
            <a:r>
              <a:rPr lang="en-US" sz="2000" dirty="0" smtClean="0"/>
              <a:t>Link: www.vharewards.com</a:t>
            </a:r>
          </a:p>
          <a:p>
            <a:pPr marL="393192" lvl="1" indent="0">
              <a:buFont typeface="Wingdings 2"/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714875" cy="477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Straight Arrow Connector 6"/>
          <p:cNvCxnSpPr/>
          <p:nvPr/>
        </p:nvCxnSpPr>
        <p:spPr>
          <a:xfrm>
            <a:off x="3054925" y="5734925"/>
            <a:ext cx="1752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4857762"/>
            <a:ext cx="2445325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“Register” by completing the form to get access to the site. It will take 2 business days for processing.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u="sng" dirty="0" smtClean="0"/>
              <a:t>VHA Payment Reward Card Program</a:t>
            </a:r>
            <a:endParaRPr lang="en-US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905000"/>
            <a:ext cx="80010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600" dirty="0" smtClean="0"/>
              <a:t>The VHA payment reward card program encourages customers to come back to your location to top-up.</a:t>
            </a:r>
            <a:endParaRPr lang="en-US" sz="1600" dirty="0"/>
          </a:p>
          <a:p>
            <a:pPr lvl="0"/>
            <a:r>
              <a:rPr lang="en-US" sz="1600" b="1" dirty="0"/>
              <a:t>Kit includes:</a:t>
            </a:r>
          </a:p>
          <a:p>
            <a:pPr lvl="1"/>
            <a:r>
              <a:rPr lang="en-US" sz="1600" dirty="0"/>
              <a:t>1,000 Loyalty Reward Cards with customize dealer info (name, address, </a:t>
            </a:r>
            <a:r>
              <a:rPr lang="en-US" sz="1600" dirty="0" smtClean="0"/>
              <a:t>phone. The design on card changes periodically)</a:t>
            </a:r>
            <a:endParaRPr lang="en-US" sz="1600" dirty="0"/>
          </a:p>
          <a:p>
            <a:pPr lvl="1"/>
            <a:r>
              <a:rPr lang="en-US" sz="1600" dirty="0"/>
              <a:t>1 Boost Mobile Stamp</a:t>
            </a:r>
          </a:p>
          <a:p>
            <a:pPr lvl="1"/>
            <a:r>
              <a:rPr lang="en-US" sz="1600" dirty="0"/>
              <a:t>1 Black Inkpad</a:t>
            </a:r>
          </a:p>
          <a:p>
            <a:pPr lvl="1"/>
            <a:r>
              <a:rPr lang="en-US" sz="1600" dirty="0"/>
              <a:t>1 Payment Reward Card </a:t>
            </a:r>
            <a:r>
              <a:rPr lang="en-US" sz="1600" dirty="0" smtClean="0"/>
              <a:t>Holder</a:t>
            </a:r>
          </a:p>
          <a:p>
            <a:pPr marL="393192" lvl="1" indent="0">
              <a:buNone/>
            </a:pPr>
            <a:endParaRPr lang="en-US" sz="1600" dirty="0" smtClean="0"/>
          </a:p>
          <a:p>
            <a:pPr marL="0" lvl="1" indent="0">
              <a:buNone/>
            </a:pPr>
            <a:r>
              <a:rPr lang="en-US" sz="1600" dirty="0" smtClean="0"/>
              <a:t>All </a:t>
            </a:r>
            <a:r>
              <a:rPr lang="en-US" sz="1600" dirty="0"/>
              <a:t>orders submitted and paid through the ordering website will be processed within 3-5 business days. After the order is processed, you should expect to receive your kit within 5-7 business days shipped via UPS Ground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9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u="sng" dirty="0" smtClean="0"/>
              <a:t>VHA Payment Card Program</a:t>
            </a:r>
            <a:endParaRPr lang="en-US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3316" y="4267200"/>
            <a:ext cx="4113484" cy="17983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b="1" dirty="0" smtClean="0"/>
              <a:t>Cost:</a:t>
            </a:r>
          </a:p>
          <a:p>
            <a:pPr marL="0" lvl="0" indent="0">
              <a:buNone/>
            </a:pPr>
            <a:r>
              <a:rPr lang="en-US" sz="1600" dirty="0" smtClean="0"/>
              <a:t>Pricing is based </a:t>
            </a:r>
            <a:r>
              <a:rPr lang="en-US" sz="1600" dirty="0"/>
              <a:t>on the </a:t>
            </a:r>
            <a:r>
              <a:rPr lang="en-US" sz="1600" dirty="0" smtClean="0"/>
              <a:t>VHA Advantage </a:t>
            </a:r>
            <a:r>
              <a:rPr lang="en-US" sz="1600" dirty="0"/>
              <a:t>Level and total kits ordered in the calendar year 2014. The system will reflect what tier they currently are </a:t>
            </a:r>
            <a:r>
              <a:rPr lang="en-US" sz="1600" dirty="0" smtClean="0"/>
              <a:t>on when signing in on the home screen.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lvl="1" indent="0">
              <a:buNone/>
            </a:pPr>
            <a:endParaRPr lang="en-US" sz="1600" dirty="0" smtClean="0"/>
          </a:p>
        </p:txBody>
      </p:sp>
      <p:pic>
        <p:nvPicPr>
          <p:cNvPr id="819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" y="4038600"/>
            <a:ext cx="43116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76400"/>
            <a:ext cx="8153400" cy="2423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600" b="1" dirty="0" smtClean="0"/>
              <a:t>Messaging on card:</a:t>
            </a:r>
            <a:endParaRPr lang="en-US" sz="1600" b="1" dirty="0"/>
          </a:p>
          <a:p>
            <a:pPr lvl="1"/>
            <a:r>
              <a:rPr lang="en-US" sz="1600" b="1" dirty="0"/>
              <a:t>Front side </a:t>
            </a:r>
            <a:r>
              <a:rPr lang="en-US" sz="1600" dirty="0"/>
              <a:t>- Free gift or accessory </a:t>
            </a:r>
            <a:r>
              <a:rPr lang="en-US" sz="1600" dirty="0" smtClean="0"/>
              <a:t>provided by dealer on </a:t>
            </a: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monthly </a:t>
            </a:r>
            <a:r>
              <a:rPr lang="en-US" sz="1600" dirty="0" smtClean="0"/>
              <a:t>payment</a:t>
            </a:r>
            <a:endParaRPr lang="en-US" sz="1600" dirty="0"/>
          </a:p>
          <a:p>
            <a:pPr lvl="1"/>
            <a:r>
              <a:rPr lang="en-US" sz="1600" b="1" dirty="0"/>
              <a:t>Back side </a:t>
            </a:r>
            <a:r>
              <a:rPr lang="en-US" sz="1600" dirty="0"/>
              <a:t>– </a:t>
            </a:r>
            <a:r>
              <a:rPr lang="en-US" sz="1600" dirty="0" smtClean="0"/>
              <a:t>Quarterly promotional messaging</a:t>
            </a:r>
          </a:p>
          <a:p>
            <a:pPr lvl="1"/>
            <a:r>
              <a:rPr lang="en-US" sz="1600" dirty="0" smtClean="0"/>
              <a:t>Popular handset selling points, Boost Mobile referral program, and much more (promotional messaging &amp; art work update quarterly)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359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6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Boost Mobile for your customers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0" y="1524000"/>
            <a:ext cx="9116860" cy="5379720"/>
          </a:xfrm>
        </p:spPr>
        <p:txBody>
          <a:bodyPr>
            <a:normAutofit fontScale="92500" lnSpcReduction="10000"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Get more unlimited: </a:t>
            </a:r>
            <a:r>
              <a:rPr lang="en-US" sz="2000" dirty="0" smtClean="0">
                <a:solidFill>
                  <a:srgbClr val="002060"/>
                </a:solidFill>
              </a:rPr>
              <a:t>3 unlimited rate plans to choose from </a:t>
            </a:r>
            <a:r>
              <a:rPr lang="en-US" sz="1100" i="1" dirty="0" smtClean="0">
                <a:solidFill>
                  <a:srgbClr val="002060"/>
                </a:solidFill>
              </a:rPr>
              <a:t>(average user = 1.2GB data)</a:t>
            </a:r>
          </a:p>
          <a:p>
            <a:r>
              <a:rPr lang="en-US" sz="2000" b="1" dirty="0" smtClean="0"/>
              <a:t>More simplicity: </a:t>
            </a:r>
            <a:r>
              <a:rPr lang="en-US" sz="2000" dirty="0" smtClean="0">
                <a:solidFill>
                  <a:srgbClr val="002060"/>
                </a:solidFill>
              </a:rPr>
              <a:t>Pick any phone on any plan</a:t>
            </a:r>
          </a:p>
          <a:p>
            <a:r>
              <a:rPr lang="en-US" sz="2000" b="1" dirty="0" smtClean="0"/>
              <a:t>Peace of mind:</a:t>
            </a:r>
            <a:r>
              <a:rPr lang="en-US" sz="1900" b="1" dirty="0" smtClean="0"/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New phones come w/ 1 year warranty &amp; </a:t>
            </a:r>
            <a:r>
              <a:rPr lang="en-US" sz="1700" dirty="0" smtClean="0">
                <a:solidFill>
                  <a:srgbClr val="002060"/>
                </a:solidFill>
              </a:rPr>
              <a:t>option for insurance</a:t>
            </a:r>
          </a:p>
          <a:p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3379"/>
            <a:ext cx="7772400" cy="41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676400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 smtClean="0"/>
              <a:t>VHA continues to look for opportunities to grow your business. We value your feedback and concerns. 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200" dirty="0" smtClean="0"/>
              <a:t>Email </a:t>
            </a:r>
            <a:r>
              <a:rPr lang="en-US" sz="3200" dirty="0" smtClean="0">
                <a:hlinkClick r:id="rId2"/>
              </a:rPr>
              <a:t>marketing@vhacorp.com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81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8516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u="sng" dirty="0" smtClean="0"/>
              <a:t>Get the 411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700" b="1" dirty="0" smtClean="0"/>
              <a:t>VHA and Sprint Prepaid Group provides great newsletters to dealers with updates on all promotions and best practices. The most current newsletters can be found via the Dealer Sales Portal.</a:t>
            </a:r>
          </a:p>
          <a:p>
            <a:pPr marL="0" lvl="0" indent="0">
              <a:buNone/>
            </a:pPr>
            <a:endParaRPr lang="en-US" sz="1700" b="1" dirty="0" smtClean="0"/>
          </a:p>
          <a:p>
            <a:pPr lvl="0"/>
            <a:r>
              <a:rPr lang="en-US" sz="1700" b="1" dirty="0" smtClean="0"/>
              <a:t>VHA Prepaid News</a:t>
            </a:r>
            <a:endParaRPr lang="en-US" sz="1700" dirty="0" smtClean="0"/>
          </a:p>
          <a:p>
            <a:pPr lvl="1"/>
            <a:r>
              <a:rPr lang="en-US" sz="1700" dirty="0" smtClean="0"/>
              <a:t>Updated on the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of each month w/ latest promotions, updates, &amp; current wholesale &amp; suggested retail handset pricing</a:t>
            </a:r>
            <a:endParaRPr lang="en-US" sz="1700" dirty="0"/>
          </a:p>
          <a:p>
            <a:pPr lvl="0"/>
            <a:r>
              <a:rPr lang="en-US" sz="1700" b="1" dirty="0" smtClean="0"/>
              <a:t>The Beat Newsletter </a:t>
            </a:r>
            <a:r>
              <a:rPr lang="en-US" sz="1700" dirty="0" smtClean="0"/>
              <a:t>brought to you by SPG</a:t>
            </a:r>
          </a:p>
          <a:p>
            <a:pPr lvl="1"/>
            <a:r>
              <a:rPr lang="en-US" sz="1700" dirty="0" smtClean="0"/>
              <a:t>Two editions during the month. Typically one at the beginning and another towards the end.</a:t>
            </a:r>
            <a:endParaRPr lang="en-US" sz="1700" dirty="0"/>
          </a:p>
          <a:p>
            <a:pPr lvl="0"/>
            <a:r>
              <a:rPr lang="en-US" sz="1700" b="1" dirty="0" err="1" smtClean="0"/>
              <a:t>VHAdvisor</a:t>
            </a:r>
            <a:r>
              <a:rPr lang="en-US" sz="1700" b="1" dirty="0" smtClean="0"/>
              <a:t> </a:t>
            </a:r>
            <a:r>
              <a:rPr lang="en-US" sz="1700" dirty="0" smtClean="0"/>
              <a:t>Best Practices for dealers updated during the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week of each month</a:t>
            </a:r>
          </a:p>
          <a:p>
            <a:pPr lvl="0"/>
            <a:r>
              <a:rPr lang="en-US" sz="1700" b="1" dirty="0" smtClean="0"/>
              <a:t>Updates via Email</a:t>
            </a:r>
            <a:endParaRPr lang="en-US" sz="1700" b="1" dirty="0"/>
          </a:p>
          <a:p>
            <a:pPr lvl="1"/>
            <a:r>
              <a:rPr lang="en-US" sz="1700" dirty="0" smtClean="0"/>
              <a:t>There will be times during the month where SPG or VHA have updates to promotions or operations. VHA will notify dealers within 48 – 72 business hours of any changes that will impact our dealers and their customers.</a:t>
            </a:r>
            <a:endParaRPr lang="en-US" sz="1700" dirty="0"/>
          </a:p>
          <a:p>
            <a:pPr marL="393192" lvl="1" indent="0">
              <a:buNone/>
            </a:pPr>
            <a:endParaRPr lang="en-US" sz="1700" dirty="0" smtClean="0"/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797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Get Paid: </a:t>
            </a:r>
            <a:r>
              <a:rPr lang="en-US" sz="2800" dirty="0" smtClean="0"/>
              <a:t>No charge backs!</a:t>
            </a:r>
            <a:br>
              <a:rPr lang="en-US" sz="2800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New Activation </a:t>
            </a:r>
            <a:r>
              <a:rPr lang="en-US" sz="2400" dirty="0" smtClean="0"/>
              <a:t>pay-out: </a:t>
            </a:r>
            <a:r>
              <a:rPr lang="en-US" sz="1800" dirty="0" smtClean="0"/>
              <a:t>(based on rate plan chosen at point of sale)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1400" dirty="0" smtClean="0"/>
              <a:t>(get paid </a:t>
            </a:r>
            <a:r>
              <a:rPr lang="en-US" sz="1400" b="1" dirty="0" smtClean="0"/>
              <a:t>more</a:t>
            </a:r>
            <a:r>
              <a:rPr lang="en-US" sz="1400" dirty="0" smtClean="0"/>
              <a:t> for Boost &amp; Virgin Mobile plans $45.00 and higher)</a:t>
            </a:r>
          </a:p>
          <a:p>
            <a:pPr marL="0" indent="0" algn="ctr">
              <a:buNone/>
            </a:pPr>
            <a:endParaRPr lang="en-US" sz="1400" dirty="0"/>
          </a:p>
          <a:p>
            <a:r>
              <a:rPr lang="en-US" sz="2400" b="1" dirty="0" smtClean="0"/>
              <a:t>Replenishment: </a:t>
            </a:r>
            <a:r>
              <a:rPr lang="en-US" sz="2400" dirty="0" smtClean="0"/>
              <a:t>5% for Boost &amp; Virgin Mobile top-ups</a:t>
            </a:r>
          </a:p>
          <a:p>
            <a:pPr marL="0" indent="0" algn="ctr">
              <a:buNone/>
            </a:pPr>
            <a:r>
              <a:rPr lang="en-US" sz="1800" dirty="0" smtClean="0"/>
              <a:t>(ex: take $20,000 in payments &amp; earn $1,000)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r>
              <a:rPr lang="en-US" sz="2400" b="1" dirty="0" smtClean="0"/>
              <a:t>Handset Margin: </a:t>
            </a:r>
            <a:r>
              <a:rPr lang="en-US" sz="2400" dirty="0" smtClean="0"/>
              <a:t>Average</a:t>
            </a:r>
            <a:r>
              <a:rPr lang="en-US" sz="2400" b="1" dirty="0" smtClean="0"/>
              <a:t> </a:t>
            </a:r>
            <a:r>
              <a:rPr lang="en-US" sz="2400" dirty="0" smtClean="0"/>
              <a:t>$28 per box &amp; up</a:t>
            </a:r>
          </a:p>
          <a:p>
            <a:pPr marL="0" indent="0" algn="ctr">
              <a:buNone/>
            </a:pPr>
            <a:r>
              <a:rPr lang="en-US" sz="1800" dirty="0" smtClean="0"/>
              <a:t>(ex: purchase handset at </a:t>
            </a:r>
            <a:r>
              <a:rPr lang="en-US" sz="1800" b="1" dirty="0" smtClean="0"/>
              <a:t>$72 </a:t>
            </a:r>
            <a:r>
              <a:rPr lang="en-US" sz="1800" dirty="0" smtClean="0"/>
              <a:t>wholesale &amp; sell it for </a:t>
            </a:r>
            <a:r>
              <a:rPr lang="en-US" sz="1800" b="1" dirty="0" smtClean="0"/>
              <a:t>$99.99 </a:t>
            </a:r>
            <a:r>
              <a:rPr lang="en-US" sz="1800" dirty="0" smtClean="0"/>
              <a:t>retail)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32865"/>
              </p:ext>
            </p:extLst>
          </p:nvPr>
        </p:nvGraphicFramePr>
        <p:xfrm>
          <a:off x="609600" y="2362201"/>
          <a:ext cx="7696200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0"/>
                <a:gridCol w="2616200"/>
                <a:gridCol w="2565400"/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$30 – $44.99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$45+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 front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1600" dirty="0" smtClean="0"/>
                        <a:t>(guaranteed)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month top up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0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Boost Mobile for your business</a:t>
            </a:r>
            <a:br>
              <a:rPr lang="en-US" b="1" dirty="0" smtClean="0"/>
            </a:br>
            <a:r>
              <a:rPr lang="en-US" sz="2400" dirty="0" smtClean="0"/>
              <a:t>(Commission plan effective June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96868"/>
            <a:ext cx="8839199" cy="496113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1050" dirty="0" smtClean="0"/>
          </a:p>
          <a:p>
            <a:r>
              <a:rPr lang="en-US" sz="2400" dirty="0" smtClean="0"/>
              <a:t>Earn more money upfront</a:t>
            </a:r>
          </a:p>
          <a:p>
            <a:r>
              <a:rPr lang="en-US" sz="2400" dirty="0" smtClean="0"/>
              <a:t>Get paid for the Activation, Handset, Add-ons, &amp; Top-up</a:t>
            </a:r>
          </a:p>
          <a:p>
            <a:r>
              <a:rPr lang="en-US" sz="2400" b="1" dirty="0" smtClean="0"/>
              <a:t>Peace</a:t>
            </a:r>
            <a:r>
              <a:rPr lang="en-US" sz="2400" dirty="0" smtClean="0"/>
              <a:t> of </a:t>
            </a:r>
            <a:r>
              <a:rPr lang="en-US" sz="2400" b="1" dirty="0" smtClean="0"/>
              <a:t>mind</a:t>
            </a:r>
            <a:r>
              <a:rPr lang="en-US" sz="2400" dirty="0" smtClean="0"/>
              <a:t> w/ </a:t>
            </a:r>
            <a:r>
              <a:rPr lang="en-US" sz="2400" b="1" dirty="0" smtClean="0"/>
              <a:t>warranty</a:t>
            </a:r>
            <a:r>
              <a:rPr lang="en-US" sz="2400" dirty="0" smtClean="0"/>
              <a:t> support &amp; </a:t>
            </a:r>
            <a:r>
              <a:rPr lang="en-US" sz="2400" b="1" dirty="0" smtClean="0"/>
              <a:t>RMA</a:t>
            </a:r>
            <a:r>
              <a:rPr lang="en-US" sz="2400" dirty="0" smtClean="0"/>
              <a:t> options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59454"/>
              </p:ext>
            </p:extLst>
          </p:nvPr>
        </p:nvGraphicFramePr>
        <p:xfrm>
          <a:off x="1295400" y="1955982"/>
          <a:ext cx="6172200" cy="277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  <a:gridCol w="1285875"/>
                <a:gridCol w="1543050"/>
                <a:gridCol w="1543050"/>
              </a:tblGrid>
              <a:tr h="568569">
                <a:tc grid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New Activation commission on $45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plan &amp; a android smart phone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                                        (without any add-ons)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419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Item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Upfront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Month</a:t>
                      </a:r>
                      <a:r>
                        <a:rPr lang="en-US" sz="1800" b="1" baseline="0" dirty="0" smtClean="0">
                          <a:latin typeface="+mj-lt"/>
                        </a:rPr>
                        <a:t> 1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Total payout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2"/>
                    </a:solidFill>
                  </a:tcPr>
                </a:tc>
              </a:tr>
              <a:tr h="43235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Activation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$33.75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$11.25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$45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43235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Handset</a:t>
                      </a:r>
                      <a:r>
                        <a:rPr lang="en-US" sz="1400" b="1" baseline="0" dirty="0" smtClean="0"/>
                        <a:t> Margin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$28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-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$28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43235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Payment (5%)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$2.25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$2.25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$4.50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4700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 $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$64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$13.50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$77.50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248400" y="4315216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472580" y="4597051"/>
            <a:ext cx="55062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87666" y="2537566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WIN with Boost Mobile!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4187"/>
            <a:ext cx="8305800" cy="503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49530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58230" y="5446734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6019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2209800" y="5105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196230" y="6172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09800" y="559913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85800" y="2514600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SPG Sales Portal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54213" y="381000"/>
            <a:ext cx="8305800" cy="121402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Register for the SPG Sales Portal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133600"/>
            <a:ext cx="800013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Sprint Prepaid Group will </a:t>
            </a:r>
            <a:r>
              <a:rPr lang="en-US" b="1" dirty="0" smtClean="0"/>
              <a:t>auto-register</a:t>
            </a:r>
            <a:r>
              <a:rPr lang="en-US" dirty="0" smtClean="0"/>
              <a:t> new locations for the SPG Sales Portal</a:t>
            </a:r>
          </a:p>
          <a:p>
            <a:r>
              <a:rPr lang="en-US" dirty="0" smtClean="0"/>
              <a:t>AND </a:t>
            </a:r>
            <a:r>
              <a:rPr lang="en-US" b="1" dirty="0" smtClean="0"/>
              <a:t>Email</a:t>
            </a:r>
            <a:r>
              <a:rPr lang="en-US" dirty="0" smtClean="0"/>
              <a:t> Authorized Retailers the Login Credentials for the newly created </a:t>
            </a:r>
          </a:p>
          <a:p>
            <a:r>
              <a:rPr lang="en-US" dirty="0" smtClean="0"/>
              <a:t>SPG Sales Portal account. </a:t>
            </a:r>
            <a:r>
              <a:rPr lang="en-US" sz="1600" dirty="0" smtClean="0"/>
              <a:t>(check your email on file w/ Boost Mobile, &amp; check spam </a:t>
            </a:r>
          </a:p>
          <a:p>
            <a:r>
              <a:rPr lang="en-US" sz="1600" dirty="0" smtClean="0"/>
              <a:t>or junk mail folder in case it cannot be found in your inbox)</a:t>
            </a:r>
          </a:p>
          <a:p>
            <a:endParaRPr lang="en-US" sz="1600" dirty="0" smtClean="0"/>
          </a:p>
          <a:p>
            <a:r>
              <a:rPr lang="en-US" sz="1600" b="1" dirty="0" smtClean="0"/>
              <a:t>Visit:</a:t>
            </a:r>
            <a:endParaRPr lang="en-US" sz="1600" b="1" dirty="0"/>
          </a:p>
          <a:p>
            <a:r>
              <a:rPr lang="en-US" sz="1600" dirty="0" smtClean="0">
                <a:hlinkClick r:id="rId2"/>
              </a:rPr>
              <a:t>www.boostmobilesales.com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132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19067</TotalTime>
  <Words>1885</Words>
  <Application>Microsoft Office PowerPoint</Application>
  <PresentationFormat>On-screen Show (4:3)</PresentationFormat>
  <Paragraphs>311</Paragraphs>
  <Slides>42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Welcome to VHA </vt:lpstr>
      <vt:lpstr>Agenda </vt:lpstr>
      <vt:lpstr>PowerPoint Presentation</vt:lpstr>
      <vt:lpstr>Boost Mobile for your customers</vt:lpstr>
      <vt:lpstr>Get Paid: No charge backs! </vt:lpstr>
      <vt:lpstr>Boost Mobile for your business (Commission plan effective June 1st)</vt:lpstr>
      <vt:lpstr>WIN with Boost Mobile!</vt:lpstr>
      <vt:lpstr>PowerPoint Presentation</vt:lpstr>
      <vt:lpstr>How to Register for the SPG Sales Portal </vt:lpstr>
      <vt:lpstr>Things to Remember </vt:lpstr>
      <vt:lpstr>Activating Boost Mobile Devices via Sales Portal</vt:lpstr>
      <vt:lpstr>Activating Continued… </vt:lpstr>
      <vt:lpstr>Activating Continued… </vt:lpstr>
      <vt:lpstr>Activating Continued… </vt:lpstr>
      <vt:lpstr>Activating Continued… </vt:lpstr>
      <vt:lpstr>PowerPoint Presentation</vt:lpstr>
      <vt:lpstr>VHA Dealer Portal </vt:lpstr>
      <vt:lpstr>VHA Dealer Portal</vt:lpstr>
      <vt:lpstr>How to Make an Order on Dealer Portal</vt:lpstr>
      <vt:lpstr>How to Create a RMA</vt:lpstr>
      <vt:lpstr>Commission Reporting</vt:lpstr>
      <vt:lpstr>Eureka Payment Portal</vt:lpstr>
      <vt:lpstr>Registering for the payment portal</vt:lpstr>
      <vt:lpstr>Eureka Payment Portal </vt:lpstr>
      <vt:lpstr>PowerPoint Presentation</vt:lpstr>
      <vt:lpstr>PowerPoint Presentation</vt:lpstr>
      <vt:lpstr>Marketing</vt:lpstr>
      <vt:lpstr>Growing Your Business</vt:lpstr>
      <vt:lpstr>SPG Ad Builder</vt:lpstr>
      <vt:lpstr>SPG Ad Builder</vt:lpstr>
      <vt:lpstr>SPG Ad Builder</vt:lpstr>
      <vt:lpstr>SPG Ad Builder</vt:lpstr>
      <vt:lpstr>SPG Goods</vt:lpstr>
      <vt:lpstr>SPG Goods</vt:lpstr>
      <vt:lpstr>SPG Goods</vt:lpstr>
      <vt:lpstr>VHA Marketing</vt:lpstr>
      <vt:lpstr>VHA Payment Reward Card Program</vt:lpstr>
      <vt:lpstr>VHA Payment Reward Card Program</vt:lpstr>
      <vt:lpstr>VHA Payment Card Program</vt:lpstr>
      <vt:lpstr>VHA continues to look for opportunities to grow your business. We value your feedback and concerns.   Email marketing@vhacorp.com </vt:lpstr>
      <vt:lpstr>Communication</vt:lpstr>
      <vt:lpstr>Get the 411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Jacuinde</dc:creator>
  <cp:lastModifiedBy>Sophia Wu</cp:lastModifiedBy>
  <cp:revision>102</cp:revision>
  <dcterms:created xsi:type="dcterms:W3CDTF">2014-03-31T15:16:29Z</dcterms:created>
  <dcterms:modified xsi:type="dcterms:W3CDTF">2014-11-25T16:41:45Z</dcterms:modified>
</cp:coreProperties>
</file>